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76" r:id="rId6"/>
    <p:sldId id="262" r:id="rId7"/>
    <p:sldId id="268" r:id="rId8"/>
    <p:sldId id="264" r:id="rId9"/>
    <p:sldId id="265" r:id="rId10"/>
    <p:sldId id="267" r:id="rId11"/>
    <p:sldId id="269" r:id="rId12"/>
    <p:sldId id="260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0" autoAdjust="0"/>
    <p:restoredTop sz="89847" autoAdjust="0"/>
  </p:normalViewPr>
  <p:slideViewPr>
    <p:cSldViewPr snapToGrid="0">
      <p:cViewPr varScale="1">
        <p:scale>
          <a:sx n="94" d="100"/>
          <a:sy n="94" d="100"/>
        </p:scale>
        <p:origin x="1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C89F0-AA56-4F0A-95C0-042109AC522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AC05C-38BD-41E8-9A0E-318445787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6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9148-4B38-C05D-4CFE-F22693F89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C4BED-3C58-8634-EF7F-0D60AEE4F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E23E-6C80-C114-917C-79F8914B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1B094-5394-7073-4602-7DD68373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8B129-974C-E08A-60B4-05ED0ECA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9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FA31-D9FB-2654-7FE9-DEEA408F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DA955-FA38-B8B9-D6C4-E620FB9A0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2FF6A-1C46-D508-3B0C-149D6D8C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F9316-7786-E192-492F-BB7A0218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50E05-CFAB-6434-84E3-C30DC2CE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4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4AC35-801B-C462-B5A9-3221FAB82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75EA2-119C-364E-1BDE-7305494E9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271C-DA7C-B2E3-A1F7-55B8A6ADB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B781A-BDD8-8590-DDC3-E1FD7734B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24F1B-496B-31A4-0AFE-19E1EA35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2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BFC2-6DE5-328E-D5A2-18CAD806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7FF7-51AF-8EF8-FCB5-0B3E06C24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E2D1-CE88-A217-02C3-F262D793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58000-E0AB-0CFB-5A0F-970FE09C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ADA0-4F6F-498C-F7D5-AD0A1E91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6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440F-C400-DBCF-2813-555BD7842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E85D5-BB93-8366-29DA-E8B39C8DF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CBDE2-DFD5-A9D8-B6DF-8416E039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EA647-399B-5C0E-EE93-39897601E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E53B1-161E-026B-4119-16A625EF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9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E312-B69A-1BA7-C407-8884C024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74A0-4A70-537D-18F9-5C59551AF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65E23-6D0F-2D53-5623-D38FC49E1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4879A-0B62-C247-348B-72666581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C6F5F-0E9C-76ED-5271-F7DA7287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E9588-E9E2-2079-5B4A-C4111351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74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22C6-5C7F-DF13-F58D-462955BB1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07132-66E5-7333-1135-0EDEE82E0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D87EB-9374-5B1B-2EE0-C6DF0EB99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A8AD69-B8AB-0956-80FD-655736AEF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91EA7F-0EDE-5D7E-197F-6BCF85921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678437-5AEA-797D-A3D2-6E7E3A449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CF5CA-2926-73AA-4ADF-C65F29E2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72AC3-8DB1-CD51-0AD5-3B9A60D1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0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E40E-98C5-D634-ACFA-FFE52EBF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645C5-F0BD-8DD0-342B-C504AF85C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E3E6E-450D-718A-1CF4-2BF016C3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29C6D-6DC7-C3F7-D9BA-1FF7C26F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3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2EBE2D-ACC1-4A5F-54B8-6B8F95A8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A75D5-1B61-6B70-897C-8543D580D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E677C-DE20-B8F8-E51A-0479DA78B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3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9B366-C26F-1D35-3D03-ED7D1D26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F8F60-FAA0-2419-8495-FB7C6B17F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DE32C-7EFA-6E06-D0E2-5173E6889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55E3E-14C8-81F5-217B-F3F3E95F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A3E75-E280-9289-0A26-4113EC26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C7CAA-9F85-724B-7183-D459F492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0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C7FE-927F-46AE-3E6F-69CECBF8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68932-81CF-D97A-D745-DF38BB533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34420-70F4-FC34-2EE5-0620E6065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D575E-451F-2819-05DC-ABA6FDB60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6EF3D-11BD-2EB4-C933-C5DC09B9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3C87-4BCB-DD8C-7F86-BE35759B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6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8B8A31-9223-688E-21B4-A5077B87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F959-A85F-210E-238C-EC0C87991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FCD3-1FBD-F5EC-BE2C-8398F54AD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6C16A-747B-416D-9092-194AF8D75EC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FC582-6A00-B970-2481-DF3D9B8EE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81C3-7ACC-8DCB-69EC-D2345DB75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73943-D177-4A7E-91D0-249D24AE7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7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5211-8EF3-8890-E95D-5F9FD3BC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378" y="1952542"/>
            <a:ext cx="9416716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Reconstructing a simple 3D object using phase-shift coherence holography </a:t>
            </a:r>
          </a:p>
        </p:txBody>
      </p:sp>
    </p:spTree>
    <p:extLst>
      <p:ext uri="{BB962C8B-B14F-4D97-AF65-F5344CB8AC3E}">
        <p14:creationId xmlns:p14="http://schemas.microsoft.com/office/powerpoint/2010/main" val="241301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B00EA-4034-1147-BFB1-8DC89325533A}"/>
                  </a:ext>
                </a:extLst>
              </p:cNvPr>
              <p:cNvSpPr txBox="1"/>
              <p:nvPr/>
            </p:nvSpPr>
            <p:spPr>
              <a:xfrm>
                <a:off x="605590" y="1693436"/>
                <a:ext cx="10481972" cy="3505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]+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]}cos[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	+{-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] -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]sin[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	+C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	              =</a:t>
                </a:r>
                <a:r>
                  <a:rPr lang="en-US" b="1" dirty="0">
                    <a:solidFill>
                      <a:srgbClr val="FF0000"/>
                    </a:solidFill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A</a:t>
                </a:r>
                <a:r>
                  <a:rPr lang="en-US" dirty="0">
                    <a:highlight>
                      <a:srgbClr val="FFFF00"/>
                    </a:highlight>
                  </a:rPr>
                  <a:t>cos[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dirty="0"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+</a:t>
                </a:r>
                <a:r>
                  <a:rPr lang="en-US" b="1" dirty="0">
                    <a:solidFill>
                      <a:srgbClr val="FF0000"/>
                    </a:solidFill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B</a:t>
                </a:r>
                <a:r>
                  <a:rPr lang="en-US" b="0" dirty="0"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sin</a:t>
                </a:r>
                <a:r>
                  <a:rPr lang="en-US" dirty="0">
                    <a:highlight>
                      <a:srgbClr val="FFFF00"/>
                    </a:highlight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dirty="0"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+</a:t>
                </a:r>
                <a:r>
                  <a:rPr lang="en-US" b="1" dirty="0">
                    <a:solidFill>
                      <a:srgbClr val="FF0000"/>
                    </a:solidFill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C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3 Unknowns: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dirty="0" smtClean="0"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b="1" dirty="0" smtClean="0"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dirty="0" smtClean="0"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 smtClean="0"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dirty="0" smtClean="0"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dirty="0" smtClean="0"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dirty="0" smtClean="0"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dirty="0" smtClean="0"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dirty="0" smtClean="0"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 need at least 3 equations or 3 CCD images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with different phase-shifts 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en-US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,−∆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,−∆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)-tan(-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)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B00EA-4034-1147-BFB1-8DC893255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90" y="1693436"/>
                <a:ext cx="10481972" cy="3505960"/>
              </a:xfrm>
              <a:prstGeom prst="rect">
                <a:avLst/>
              </a:prstGeom>
              <a:blipFill>
                <a:blip r:embed="rId2"/>
                <a:stretch>
                  <a:fillRect l="-1337" t="-522" r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4786C70D-E5E2-F5E3-D572-357ADE7E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purpose of adding phase-shift to the holograms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A71C-D19E-F2F3-30E4-F94990474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462" y="3661109"/>
            <a:ext cx="42291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E3A7-3655-E585-9241-977F7F76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Reconstructed object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A8B8C0-24BD-EA58-62A7-94DCBB50C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818" y="1990930"/>
            <a:ext cx="7458075" cy="146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317FE-1982-48F3-575C-B3EB53AB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94" y="4566936"/>
            <a:ext cx="2200275" cy="3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058F2-15CD-AECE-1F8C-F6CAB9512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678" y="4006073"/>
            <a:ext cx="3514725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95049-C4A9-962A-965D-ECFD371CD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702" y="4539823"/>
            <a:ext cx="15621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450F26-FE5F-8BE0-5B98-41B7EF57F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136" y="3407664"/>
            <a:ext cx="2390775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9F945-02C4-A828-77B6-92C62F3EF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540" y="3529392"/>
            <a:ext cx="1114425" cy="36195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ED843B35-77F8-73B7-6339-E38CF69B95CE}"/>
              </a:ext>
            </a:extLst>
          </p:cNvPr>
          <p:cNvSpPr/>
          <p:nvPr/>
        </p:nvSpPr>
        <p:spPr>
          <a:xfrm>
            <a:off x="7910893" y="1990930"/>
            <a:ext cx="330899" cy="30060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18D20-F578-4C58-3829-73385170E0D4}"/>
                  </a:ext>
                </a:extLst>
              </p:cNvPr>
              <p:cNvSpPr txBox="1"/>
              <p:nvPr/>
            </p:nvSpPr>
            <p:spPr>
              <a:xfrm>
                <a:off x="8387522" y="2945999"/>
                <a:ext cx="3172698" cy="1811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reconstructed object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object</m:t>
                        </m:r>
                      </m:sub>
                    </m:sSub>
                  </m:oMath>
                </a14:m>
                <a:r>
                  <a:rPr lang="en-US" dirty="0"/>
                  <a:t> plane is scale by a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object</m:t>
                        </m:r>
                      </m:sub>
                    </m:sSub>
                  </m:oMath>
                </a14:m>
                <a:r>
                  <a:rPr lang="en-US" dirty="0"/>
                  <a:t> is the z coordinate of the 3 planes of the 3D object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18D20-F578-4C58-3829-73385170E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22" y="2945999"/>
                <a:ext cx="3172698" cy="1811265"/>
              </a:xfrm>
              <a:prstGeom prst="rect">
                <a:avLst/>
              </a:prstGeom>
              <a:blipFill>
                <a:blip r:embed="rId8"/>
                <a:stretch>
                  <a:fillRect l="-1731" t="-1684" r="-2308" b="-4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68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D426-2FA7-915D-39EA-4772B562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setup to record the CCD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F0050-6B5A-B1BF-A580-E95173A3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16" y="2274189"/>
            <a:ext cx="7496175" cy="333375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A63752A0-B3E1-266F-935B-CB0EBB03D924}"/>
              </a:ext>
            </a:extLst>
          </p:cNvPr>
          <p:cNvSpPr/>
          <p:nvPr/>
        </p:nvSpPr>
        <p:spPr>
          <a:xfrm rot="5400000">
            <a:off x="6163055" y="3584448"/>
            <a:ext cx="158496" cy="21457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A8A4E-1325-262C-2293-181078C86076}"/>
              </a:ext>
            </a:extLst>
          </p:cNvPr>
          <p:cNvSpPr txBox="1"/>
          <p:nvPr/>
        </p:nvSpPr>
        <p:spPr>
          <a:xfrm>
            <a:off x="5169407" y="4849100"/>
            <a:ext cx="564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Fourier Transform (Based on Fraunhofer diffraction)</a:t>
            </a:r>
          </a:p>
          <a:p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17452CD-75F7-397A-B791-00FADB136056}"/>
              </a:ext>
            </a:extLst>
          </p:cNvPr>
          <p:cNvSpPr/>
          <p:nvPr/>
        </p:nvSpPr>
        <p:spPr>
          <a:xfrm rot="16200000">
            <a:off x="3789577" y="4430134"/>
            <a:ext cx="244964" cy="21305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D1E2C-4D0A-E3D6-2C02-1C7382C169E8}"/>
              </a:ext>
            </a:extLst>
          </p:cNvPr>
          <p:cNvSpPr txBox="1"/>
          <p:nvPr/>
        </p:nvSpPr>
        <p:spPr>
          <a:xfrm>
            <a:off x="3110845" y="5778631"/>
            <a:ext cx="186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Interferometer</a:t>
            </a:r>
          </a:p>
        </p:txBody>
      </p:sp>
    </p:spTree>
    <p:extLst>
      <p:ext uri="{BB962C8B-B14F-4D97-AF65-F5344CB8AC3E}">
        <p14:creationId xmlns:p14="http://schemas.microsoft.com/office/powerpoint/2010/main" val="187584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C0134A-FC74-ECD2-80C0-75F3CB87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630" y="2141998"/>
            <a:ext cx="4932613" cy="3699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509935-C070-EFA8-C6F4-AD6AE1228B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1105" y="353760"/>
                <a:ext cx="11028947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Results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object</m:t>
                        </m:r>
                      </m:sub>
                    </m:sSub>
                  </m:oMath>
                </a14:m>
                <a:r>
                  <a:rPr lang="en-US" dirty="0"/>
                  <a:t> plane,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object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509935-C070-EFA8-C6F4-AD6AE1228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1105" y="353760"/>
                <a:ext cx="11028947" cy="1325563"/>
              </a:xfrm>
              <a:blipFill>
                <a:blip r:embed="rId3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1BA62C-CC18-88D7-8701-7185C1D27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402890" y="2141998"/>
            <a:ext cx="4932612" cy="369945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40CBD-4082-85E1-66F0-9D42D4AA9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151" y="2141998"/>
            <a:ext cx="4932612" cy="3699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C378EF-8CD4-670C-CAED-372817B9BF04}"/>
              </a:ext>
            </a:extLst>
          </p:cNvPr>
          <p:cNvSpPr txBox="1"/>
          <p:nvPr/>
        </p:nvSpPr>
        <p:spPr>
          <a:xfrm>
            <a:off x="4296461" y="5657801"/>
            <a:ext cx="408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object’s amplitude from IEEE paper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28811-630C-49B9-E308-B4524F531797}"/>
              </a:ext>
            </a:extLst>
          </p:cNvPr>
          <p:cNvSpPr txBox="1"/>
          <p:nvPr/>
        </p:nvSpPr>
        <p:spPr>
          <a:xfrm>
            <a:off x="8233193" y="5657801"/>
            <a:ext cx="408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object’s phase from IEEE paper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14307-4C36-671C-AFA0-4F0C83D20E5B}"/>
              </a:ext>
            </a:extLst>
          </p:cNvPr>
          <p:cNvSpPr txBox="1"/>
          <p:nvPr/>
        </p:nvSpPr>
        <p:spPr>
          <a:xfrm>
            <a:off x="665983" y="5796300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the CCD images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5D9F7D-1176-3026-4619-A67DCFEB9F32}"/>
              </a:ext>
            </a:extLst>
          </p:cNvPr>
          <p:cNvSpPr/>
          <p:nvPr/>
        </p:nvSpPr>
        <p:spPr>
          <a:xfrm>
            <a:off x="5173579" y="4030579"/>
            <a:ext cx="2045368" cy="1164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D2DBCF-1B20-A088-EFAD-2B9C430CAEF0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6919410" y="1985211"/>
            <a:ext cx="889085" cy="221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ABF91CD-3F62-1108-705E-3571166B4FC5}"/>
              </a:ext>
            </a:extLst>
          </p:cNvPr>
          <p:cNvSpPr/>
          <p:nvPr/>
        </p:nvSpPr>
        <p:spPr>
          <a:xfrm>
            <a:off x="5105317" y="2655050"/>
            <a:ext cx="2045368" cy="1164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7F8F62-267E-0492-1C04-45A691AD7680}"/>
              </a:ext>
            </a:extLst>
          </p:cNvPr>
          <p:cNvCxnSpPr>
            <a:cxnSpLocks/>
          </p:cNvCxnSpPr>
          <p:nvPr/>
        </p:nvCxnSpPr>
        <p:spPr>
          <a:xfrm flipH="1" flipV="1">
            <a:off x="4924926" y="1836110"/>
            <a:ext cx="838200" cy="818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CA71F7-FA6B-EFE0-17DA-2F0429619D86}"/>
              </a:ext>
            </a:extLst>
          </p:cNvPr>
          <p:cNvSpPr txBox="1"/>
          <p:nvPr/>
        </p:nvSpPr>
        <p:spPr>
          <a:xfrm>
            <a:off x="2454561" y="1466777"/>
            <a:ext cx="389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conjugate object’s amplitude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8A0929-CAF6-EEE4-475B-720A1550A079}"/>
              </a:ext>
            </a:extLst>
          </p:cNvPr>
          <p:cNvSpPr txBox="1"/>
          <p:nvPr/>
        </p:nvSpPr>
        <p:spPr>
          <a:xfrm>
            <a:off x="6686633" y="1615878"/>
            <a:ext cx="289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object’s amplitude</a:t>
            </a:r>
          </a:p>
        </p:txBody>
      </p:sp>
    </p:spTree>
    <p:extLst>
      <p:ext uri="{BB962C8B-B14F-4D97-AF65-F5344CB8AC3E}">
        <p14:creationId xmlns:p14="http://schemas.microsoft.com/office/powerpoint/2010/main" val="40488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4DE06-69BC-DFEE-3D1C-C972AC423A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9784" y="437314"/>
                <a:ext cx="12680365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Results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object</m:t>
                        </m:r>
                      </m:sub>
                    </m:sSub>
                  </m:oMath>
                </a14:m>
                <a:r>
                  <a:rPr lang="en-US" sz="3600" dirty="0"/>
                  <a:t> plane,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object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=−10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4DE06-69BC-DFEE-3D1C-C972AC423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9784" y="437314"/>
                <a:ext cx="12680365" cy="1325563"/>
              </a:xfrm>
              <a:blipFill>
                <a:blip r:embed="rId2"/>
                <a:stretch>
                  <a:fillRect l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34A8CC-8428-E3EB-3E95-E35CC6FF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853" y="1835067"/>
            <a:ext cx="4852401" cy="3639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ACAD2-8006-B23E-3764-E5073143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799" y="1835067"/>
            <a:ext cx="4852401" cy="3639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AAA0DF-3BBB-8537-4584-B6740B8FA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674" y="1835067"/>
            <a:ext cx="4852401" cy="3639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5DA041-013D-0D3E-EBBB-CC234C372162}"/>
              </a:ext>
            </a:extLst>
          </p:cNvPr>
          <p:cNvSpPr txBox="1"/>
          <p:nvPr/>
        </p:nvSpPr>
        <p:spPr>
          <a:xfrm>
            <a:off x="750204" y="5618747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the CCD images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024EB-5A5F-3D1A-78F5-3DC93EA64BA7}"/>
              </a:ext>
            </a:extLst>
          </p:cNvPr>
          <p:cNvSpPr txBox="1"/>
          <p:nvPr/>
        </p:nvSpPr>
        <p:spPr>
          <a:xfrm>
            <a:off x="4284429" y="5341748"/>
            <a:ext cx="408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object’s amplitude from IEEE paper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9A96D-0DA0-9CDA-6C6A-E6D5762675FA}"/>
              </a:ext>
            </a:extLst>
          </p:cNvPr>
          <p:cNvSpPr txBox="1"/>
          <p:nvPr/>
        </p:nvSpPr>
        <p:spPr>
          <a:xfrm>
            <a:off x="8269288" y="5341748"/>
            <a:ext cx="408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object’s phase from IEEE paper</a:t>
            </a:r>
          </a:p>
        </p:txBody>
      </p:sp>
    </p:spTree>
    <p:extLst>
      <p:ext uri="{BB962C8B-B14F-4D97-AF65-F5344CB8AC3E}">
        <p14:creationId xmlns:p14="http://schemas.microsoft.com/office/powerpoint/2010/main" val="508663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781853A9-7A54-CF52-6ABF-7901AF0741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289" y="178384"/>
                <a:ext cx="1268036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/>
                  <a:t>Results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object</m:t>
                        </m:r>
                      </m:sub>
                    </m:sSub>
                  </m:oMath>
                </a14:m>
                <a:r>
                  <a:rPr lang="en-US" sz="3600" dirty="0"/>
                  <a:t> plane,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object</m:t>
                        </m:r>
                      </m:sub>
                    </m:sSub>
                    <m:r>
                      <a:rPr lang="en-US" sz="3600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781853A9-7A54-CF52-6ABF-7901AF074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89" y="178384"/>
                <a:ext cx="12680365" cy="1325563"/>
              </a:xfrm>
              <a:prstGeom prst="rect">
                <a:avLst/>
              </a:prstGeom>
              <a:blipFill>
                <a:blip r:embed="rId2"/>
                <a:stretch>
                  <a:fillRect l="-1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BCAD9DA-C638-011A-E228-72B1F174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043" y="1777663"/>
            <a:ext cx="4862763" cy="3647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C49F0-5C54-0A04-EBEE-EB3689AD5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317" y="1691937"/>
            <a:ext cx="5091365" cy="3818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3AF326-619E-1F44-9F45-4208E2845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282" y="1777663"/>
            <a:ext cx="4862765" cy="3647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8329C-00BA-1706-22E3-322844C94412}"/>
              </a:ext>
            </a:extLst>
          </p:cNvPr>
          <p:cNvSpPr txBox="1"/>
          <p:nvPr/>
        </p:nvSpPr>
        <p:spPr>
          <a:xfrm>
            <a:off x="586691" y="5701735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the CCD images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518C7-7B75-3362-2F70-A457C8D84351}"/>
              </a:ext>
            </a:extLst>
          </p:cNvPr>
          <p:cNvSpPr txBox="1"/>
          <p:nvPr/>
        </p:nvSpPr>
        <p:spPr>
          <a:xfrm>
            <a:off x="4120916" y="5424736"/>
            <a:ext cx="408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object’s amplitude from IEEE paper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CD57-ECF9-545C-BD5C-11AD6C524327}"/>
              </a:ext>
            </a:extLst>
          </p:cNvPr>
          <p:cNvSpPr txBox="1"/>
          <p:nvPr/>
        </p:nvSpPr>
        <p:spPr>
          <a:xfrm>
            <a:off x="8105775" y="5424736"/>
            <a:ext cx="408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object’s phase from IEEE paper</a:t>
            </a:r>
          </a:p>
        </p:txBody>
      </p:sp>
    </p:spTree>
    <p:extLst>
      <p:ext uri="{BB962C8B-B14F-4D97-AF65-F5344CB8AC3E}">
        <p14:creationId xmlns:p14="http://schemas.microsoft.com/office/powerpoint/2010/main" val="254270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A3AF-9B71-3056-74D0-0E9434A5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9DA43-DC74-246F-BD62-22B7B36B9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D. N. Naik, T. </a:t>
            </a:r>
            <a:r>
              <a:rPr lang="en-US" dirty="0" err="1"/>
              <a:t>Ezawa</a:t>
            </a:r>
            <a:r>
              <a:rPr lang="en-US" dirty="0"/>
              <a:t>, R. K. Singh, Y. Miyamoto, and M. Takeda, “Coherence holography by achromatic 3-D field correlation of generic thermal light with an imaging </a:t>
            </a:r>
            <a:r>
              <a:rPr lang="en-US" dirty="0" err="1"/>
              <a:t>Sagnac</a:t>
            </a:r>
            <a:r>
              <a:rPr lang="en-US" dirty="0"/>
              <a:t> shearing interferometer”, 2012 Optical Society of America</a:t>
            </a:r>
          </a:p>
          <a:p>
            <a:r>
              <a:rPr lang="en-US" dirty="0"/>
              <a:t>(2) P. </a:t>
            </a:r>
            <a:r>
              <a:rPr lang="en-US" dirty="0" err="1"/>
              <a:t>H¨andel</a:t>
            </a:r>
            <a:r>
              <a:rPr lang="en-US" dirty="0"/>
              <a:t>, Senior Member, IEEE , “Properties of the IEEE-STD-1057 four parameter sine wave fit algorithm”, IEEE January 2001</a:t>
            </a:r>
          </a:p>
          <a:p>
            <a:r>
              <a:rPr lang="en-US" dirty="0"/>
              <a:t>(3) D. N. Naik, T. </a:t>
            </a:r>
            <a:r>
              <a:rPr lang="en-US" dirty="0" err="1"/>
              <a:t>Ezawa</a:t>
            </a:r>
            <a:r>
              <a:rPr lang="en-US" dirty="0"/>
              <a:t>, Y. Miyamoto, and M. Takeda, “Real-time coherence holography”, 2010 Optical Society of America</a:t>
            </a:r>
          </a:p>
        </p:txBody>
      </p:sp>
    </p:spTree>
    <p:extLst>
      <p:ext uri="{BB962C8B-B14F-4D97-AF65-F5344CB8AC3E}">
        <p14:creationId xmlns:p14="http://schemas.microsoft.com/office/powerpoint/2010/main" val="153188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7FA7-BA0C-AFE8-DDDC-18054102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341852"/>
            <a:ext cx="12984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Generation of a Fourier transform coherence hologram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9F847A-CDE6-D614-83E9-7BE7673A06B0}"/>
              </a:ext>
            </a:extLst>
          </p:cNvPr>
          <p:cNvGrpSpPr/>
          <p:nvPr/>
        </p:nvGrpSpPr>
        <p:grpSpPr>
          <a:xfrm>
            <a:off x="1820894" y="1199126"/>
            <a:ext cx="7143750" cy="3922157"/>
            <a:chOff x="2346960" y="2039420"/>
            <a:chExt cx="7143750" cy="39221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10AFAC-13B0-C882-13AF-9BC068A0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6960" y="2039420"/>
              <a:ext cx="7143750" cy="35528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655D46-7A2B-5B6F-45D8-4431D45E2240}"/>
                </a:ext>
              </a:extLst>
            </p:cNvPr>
            <p:cNvSpPr/>
            <p:nvPr/>
          </p:nvSpPr>
          <p:spPr>
            <a:xfrm>
              <a:off x="3130487" y="4669536"/>
              <a:ext cx="892873" cy="524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-10mm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991317-0AC9-69C6-E960-4CFAEF2BA867}"/>
                </a:ext>
              </a:extLst>
            </p:cNvPr>
            <p:cNvSpPr/>
            <p:nvPr/>
          </p:nvSpPr>
          <p:spPr>
            <a:xfrm>
              <a:off x="4322064" y="4663440"/>
              <a:ext cx="932688" cy="38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10mm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62FE6-F7DA-C427-32A3-75D34757E39E}"/>
                </a:ext>
              </a:extLst>
            </p:cNvPr>
            <p:cNvSpPr/>
            <p:nvPr/>
          </p:nvSpPr>
          <p:spPr>
            <a:xfrm>
              <a:off x="4133088" y="2938272"/>
              <a:ext cx="377952" cy="4907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53C310-24DA-EC46-5E05-18FA775DD5EB}"/>
                </a:ext>
              </a:extLst>
            </p:cNvPr>
            <p:cNvSpPr/>
            <p:nvPr/>
          </p:nvSpPr>
          <p:spPr>
            <a:xfrm>
              <a:off x="3130487" y="3119619"/>
              <a:ext cx="377952" cy="4907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6B1790-22FD-F6E8-3162-F334948165AD}"/>
                </a:ext>
              </a:extLst>
            </p:cNvPr>
            <p:cNvSpPr txBox="1"/>
            <p:nvPr/>
          </p:nvSpPr>
          <p:spPr>
            <a:xfrm>
              <a:off x="5382768" y="5592245"/>
              <a:ext cx="3578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Figure 1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71A15D6-D8D7-986F-015C-2A526A4C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05" y="5592946"/>
            <a:ext cx="7239000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9DB591-4D69-C755-A57C-77E11194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016" y="5572323"/>
            <a:ext cx="2971800" cy="733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4F79A6-0E82-4237-C955-48F1D9ADF1BE}"/>
              </a:ext>
            </a:extLst>
          </p:cNvPr>
          <p:cNvSpPr txBox="1"/>
          <p:nvPr/>
        </p:nvSpPr>
        <p:spPr>
          <a:xfrm>
            <a:off x="43053" y="2343342"/>
            <a:ext cx="224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Coherence source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6B3B7D-CA95-965D-0DF0-389239385A48}"/>
              </a:ext>
            </a:extLst>
          </p:cNvPr>
          <p:cNvCxnSpPr/>
          <p:nvPr/>
        </p:nvCxnSpPr>
        <p:spPr>
          <a:xfrm>
            <a:off x="1820894" y="2588706"/>
            <a:ext cx="1786128" cy="18134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F039CB99-1FF9-C178-4A8B-9DFC00E2691D}"/>
              </a:ext>
            </a:extLst>
          </p:cNvPr>
          <p:cNvSpPr/>
          <p:nvPr/>
        </p:nvSpPr>
        <p:spPr>
          <a:xfrm rot="5400000">
            <a:off x="4016654" y="4615489"/>
            <a:ext cx="146383" cy="35002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941318-7545-4010-C9FC-51BC7294337D}"/>
              </a:ext>
            </a:extLst>
          </p:cNvPr>
          <p:cNvSpPr txBox="1"/>
          <p:nvPr/>
        </p:nvSpPr>
        <p:spPr>
          <a:xfrm>
            <a:off x="1638776" y="6496402"/>
            <a:ext cx="56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Fourier Transform (Based on Fraunhofer diffraction)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8CD94EC-5A3F-1BF8-410A-9E1F447614F0}"/>
              </a:ext>
            </a:extLst>
          </p:cNvPr>
          <p:cNvSpPr/>
          <p:nvPr/>
        </p:nvSpPr>
        <p:spPr>
          <a:xfrm rot="16200000">
            <a:off x="6728219" y="4802231"/>
            <a:ext cx="247370" cy="18287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DA4EDE-6676-0E36-8361-1505AAEB7EDE}"/>
              </a:ext>
            </a:extLst>
          </p:cNvPr>
          <p:cNvSpPr txBox="1"/>
          <p:nvPr/>
        </p:nvSpPr>
        <p:spPr>
          <a:xfrm>
            <a:off x="4785741" y="5208200"/>
            <a:ext cx="504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Defocus and propagation of the angular spectrum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15EAE-1144-7EBA-CDD1-BDE2AD9D586E}"/>
              </a:ext>
            </a:extLst>
          </p:cNvPr>
          <p:cNvSpPr txBox="1"/>
          <p:nvPr/>
        </p:nvSpPr>
        <p:spPr>
          <a:xfrm>
            <a:off x="431673" y="5317909"/>
            <a:ext cx="32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beam at hologram plane: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CF4321-FF7F-688C-F05F-901842C84716}"/>
                  </a:ext>
                </a:extLst>
              </p:cNvPr>
              <p:cNvSpPr txBox="1"/>
              <p:nvPr/>
            </p:nvSpPr>
            <p:spPr>
              <a:xfrm>
                <a:off x="8808720" y="2789891"/>
                <a:ext cx="3847052" cy="596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𝑟𝑒𝑓𝑒𝑟𝑒𝑛𝑐𝑒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𝑏𝑒𝑎𝑚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𝑝𝑙𝑎𝑛𝑒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𝑤𝑎𝑣𝑒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𝑜𝑏𝑗𝑒𝑐𝑡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𝑏𝑒𝑎𝑚</m:t>
                                </m:r>
                              </m:e>
                            </m:eqAr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CF4321-FF7F-688C-F05F-901842C8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20" y="2789891"/>
                <a:ext cx="3847052" cy="596830"/>
              </a:xfrm>
              <a:prstGeom prst="rect">
                <a:avLst/>
              </a:prstGeom>
              <a:blipFill>
                <a:blip r:embed="rId5"/>
                <a:stretch>
                  <a:fillRect l="-3645"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480F668-83F8-449B-AC89-A8A0788E129C}"/>
              </a:ext>
            </a:extLst>
          </p:cNvPr>
          <p:cNvSpPr txBox="1"/>
          <p:nvPr/>
        </p:nvSpPr>
        <p:spPr>
          <a:xfrm>
            <a:off x="9068514" y="2420559"/>
            <a:ext cx="683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Recorded Hologram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7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1666-DA85-4B01-4E10-B8522174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36" y="999109"/>
            <a:ext cx="10515600" cy="1325563"/>
          </a:xfrm>
        </p:spPr>
        <p:txBody>
          <a:bodyPr/>
          <a:lstStyle/>
          <a:p>
            <a:r>
              <a:rPr lang="en-US" dirty="0"/>
              <a:t>Phase-shift holograms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6B098-FB3B-CEDA-D7B0-B2D3E3F0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6" y="2167731"/>
            <a:ext cx="10515600" cy="4351338"/>
          </a:xfrm>
        </p:spPr>
        <p:txBody>
          <a:bodyPr/>
          <a:lstStyle/>
          <a:p>
            <a:r>
              <a:rPr lang="en-US" dirty="0"/>
              <a:t>A set of </a:t>
            </a:r>
            <a:r>
              <a:rPr lang="en-US" b="1" dirty="0">
                <a:solidFill>
                  <a:srgbClr val="FF0000"/>
                </a:solidFill>
              </a:rPr>
              <a:t>phase-shift holograms </a:t>
            </a:r>
            <a:r>
              <a:rPr lang="en-US" dirty="0"/>
              <a:t>are generated </a:t>
            </a:r>
            <a:r>
              <a:rPr lang="en-US" b="1" dirty="0">
                <a:solidFill>
                  <a:srgbClr val="FF0000"/>
                </a:solidFill>
              </a:rPr>
              <a:t>numerically</a:t>
            </a:r>
            <a:r>
              <a:rPr lang="en-US" dirty="0"/>
              <a:t> by giving </a:t>
            </a:r>
            <a:r>
              <a:rPr lang="en-US" b="1" dirty="0">
                <a:solidFill>
                  <a:srgbClr val="FF0000"/>
                </a:solidFill>
              </a:rPr>
              <a:t>known phase shifts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the object spectrum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3563E3-2F55-3917-35D2-2A8679FA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62" y="3017044"/>
            <a:ext cx="5400675" cy="476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33157D-82F2-68EC-EA78-723F18C45F16}"/>
                  </a:ext>
                </a:extLst>
              </p:cNvPr>
              <p:cNvSpPr txBox="1"/>
              <p:nvPr/>
            </p:nvSpPr>
            <p:spPr>
              <a:xfrm>
                <a:off x="935736" y="4067927"/>
                <a:ext cx="107777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There is a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that is the source of unwanted autocorrelation image</a:t>
                </a:r>
                <a:r>
                  <a:rPr lang="en-US" sz="2000" dirty="0">
                    <a:sym typeface="Wingdings" panose="05000000000000000000" pitchFamily="2" charset="2"/>
                  </a:rPr>
                  <a:t>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numerically</a:t>
                </a:r>
                <a:r>
                  <a:rPr lang="en-US" sz="2000" dirty="0">
                    <a:sym typeface="Wingdings" panose="05000000000000000000" pitchFamily="2" charset="2"/>
                  </a:rPr>
                  <a:t> eliminate this term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33157D-82F2-68EC-EA78-723F18C45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36" y="4067927"/>
                <a:ext cx="10777728" cy="707886"/>
              </a:xfrm>
              <a:prstGeom prst="rect">
                <a:avLst/>
              </a:prstGeom>
              <a:blipFill>
                <a:blip r:embed="rId3"/>
                <a:stretch>
                  <a:fillRect l="-509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4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211C1-6E8F-7587-4145-F6BB2AAB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Intensity transmittance of the hologram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552D8-C8AD-4E0B-2114-D92688747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04" y="1793415"/>
            <a:ext cx="10515600" cy="4351338"/>
          </a:xfrm>
        </p:spPr>
        <p:txBody>
          <a:bodyPr/>
          <a:lstStyle/>
          <a:p>
            <a:r>
              <a:rPr lang="en-US" dirty="0"/>
              <a:t>Unlike conventional hologram, the intensity (rather than amplitude) transmittance of the hologram was made proportional to the interference fringe pattern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A8D062-E294-0E45-B8C2-2FD04A59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69" y="3185731"/>
            <a:ext cx="7143750" cy="12668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7B0F04-97EF-7590-5752-46F9598592DB}"/>
              </a:ext>
            </a:extLst>
          </p:cNvPr>
          <p:cNvCxnSpPr>
            <a:cxnSpLocks/>
          </p:cNvCxnSpPr>
          <p:nvPr/>
        </p:nvCxnSpPr>
        <p:spPr>
          <a:xfrm>
            <a:off x="341376" y="5559552"/>
            <a:ext cx="3316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DBEA8B-DCC4-CE76-F2D6-C9C8AB6E578E}"/>
              </a:ext>
            </a:extLst>
          </p:cNvPr>
          <p:cNvSpPr txBox="1"/>
          <p:nvPr/>
        </p:nvSpPr>
        <p:spPr>
          <a:xfrm>
            <a:off x="499872" y="5064585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Incoherence illumination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2E5154-B656-3C56-5072-D121A9B9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288" y="4534932"/>
            <a:ext cx="4941657" cy="17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5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6D05-CF0E-0656-B3D1-BBEBB00C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9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Incoherence Illumination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80D319-8E78-3C3E-3204-97C142CA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03" y="5086803"/>
            <a:ext cx="6505575" cy="1905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8F43DE-8565-87FD-5CFD-2C3FDD9D3397}"/>
              </a:ext>
            </a:extLst>
          </p:cNvPr>
          <p:cNvGrpSpPr/>
          <p:nvPr/>
        </p:nvGrpSpPr>
        <p:grpSpPr>
          <a:xfrm>
            <a:off x="2060828" y="1349312"/>
            <a:ext cx="7143750" cy="3922157"/>
            <a:chOff x="2346960" y="2039420"/>
            <a:chExt cx="7143750" cy="39221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CD460C-9864-A487-043C-1F61714D8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6960" y="2039420"/>
              <a:ext cx="7143750" cy="35528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62D458-F5A9-5FA7-6A34-8CD949EF3784}"/>
                </a:ext>
              </a:extLst>
            </p:cNvPr>
            <p:cNvSpPr/>
            <p:nvPr/>
          </p:nvSpPr>
          <p:spPr>
            <a:xfrm>
              <a:off x="3130487" y="4669536"/>
              <a:ext cx="892873" cy="524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-10mm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DDE203-08CC-6A64-D96B-EF53F76DD514}"/>
                </a:ext>
              </a:extLst>
            </p:cNvPr>
            <p:cNvSpPr/>
            <p:nvPr/>
          </p:nvSpPr>
          <p:spPr>
            <a:xfrm>
              <a:off x="4322064" y="4663440"/>
              <a:ext cx="932688" cy="38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10mm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F6AE34-B7A4-7194-CE9E-F22E9B7612D3}"/>
                </a:ext>
              </a:extLst>
            </p:cNvPr>
            <p:cNvSpPr/>
            <p:nvPr/>
          </p:nvSpPr>
          <p:spPr>
            <a:xfrm>
              <a:off x="4133088" y="2938272"/>
              <a:ext cx="377952" cy="4907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B69AB6-E3DC-CC9C-A7EB-44B6191B489D}"/>
                </a:ext>
              </a:extLst>
            </p:cNvPr>
            <p:cNvSpPr/>
            <p:nvPr/>
          </p:nvSpPr>
          <p:spPr>
            <a:xfrm>
              <a:off x="3130487" y="3119619"/>
              <a:ext cx="377952" cy="4907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6E33C4-63DD-7815-E38A-0E99522E368F}"/>
                </a:ext>
              </a:extLst>
            </p:cNvPr>
            <p:cNvSpPr txBox="1"/>
            <p:nvPr/>
          </p:nvSpPr>
          <p:spPr>
            <a:xfrm>
              <a:off x="5382768" y="5592245"/>
              <a:ext cx="3578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Figure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43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6065-4BEC-894C-BCEA-F6FFFF69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function- used to reconstruct the object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EE531-84DB-1D72-DEA5-0965035F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08" y="1257871"/>
            <a:ext cx="7696200" cy="3781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AA6B0C-E018-9DBE-09D8-BB372559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66" y="5026025"/>
            <a:ext cx="7458075" cy="14668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848DE8-D9CE-0526-5AA3-D7CC068536A4}"/>
              </a:ext>
            </a:extLst>
          </p:cNvPr>
          <p:cNvCxnSpPr/>
          <p:nvPr/>
        </p:nvCxnSpPr>
        <p:spPr>
          <a:xfrm>
            <a:off x="677513" y="5690299"/>
            <a:ext cx="2828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3CA66D-8B0B-CBDB-553E-725ACC7538FE}"/>
              </a:ext>
            </a:extLst>
          </p:cNvPr>
          <p:cNvSpPr txBox="1"/>
          <p:nvPr/>
        </p:nvSpPr>
        <p:spPr>
          <a:xfrm>
            <a:off x="677513" y="5135046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phase-shift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AF5BBB-376A-F079-8C4D-4DDDB9DF22F8}"/>
              </a:ext>
            </a:extLst>
          </p:cNvPr>
          <p:cNvSpPr/>
          <p:nvPr/>
        </p:nvSpPr>
        <p:spPr>
          <a:xfrm>
            <a:off x="9534144" y="3157728"/>
            <a:ext cx="702564" cy="451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B386CF-18F3-78FE-A78D-D5FF50C04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541" y="1728686"/>
            <a:ext cx="873400" cy="326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377AA-0B83-C29C-85D8-5B6E75A57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617" y="1705929"/>
            <a:ext cx="803500" cy="3264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97AD69-6972-58F6-EC46-5124BED26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777" y="1339402"/>
            <a:ext cx="267737" cy="2211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E02549-F6F1-70F8-628F-48CAA8A79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9764" y="1360980"/>
            <a:ext cx="189106" cy="2311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644EC2-9247-65D5-1A74-3EDC6275BBCE}"/>
              </a:ext>
            </a:extLst>
          </p:cNvPr>
          <p:cNvSpPr txBox="1"/>
          <p:nvPr/>
        </p:nvSpPr>
        <p:spPr>
          <a:xfrm>
            <a:off x="6644640" y="1257871"/>
            <a:ext cx="288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:Correlation of 2 signals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20E2B074-8E24-AF5B-CCCC-1847FE915EBC}"/>
              </a:ext>
            </a:extLst>
          </p:cNvPr>
          <p:cNvSpPr/>
          <p:nvPr/>
        </p:nvSpPr>
        <p:spPr>
          <a:xfrm rot="16200000">
            <a:off x="7362812" y="2413801"/>
            <a:ext cx="388557" cy="43686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61E59F-A375-5FB7-9207-D5E64D3F5A05}"/>
              </a:ext>
            </a:extLst>
          </p:cNvPr>
          <p:cNvSpPr txBox="1"/>
          <p:nvPr/>
        </p:nvSpPr>
        <p:spPr>
          <a:xfrm>
            <a:off x="5815584" y="4684362"/>
            <a:ext cx="348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Definition of impulse response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C7DC0E-3143-B041-A879-CDDCB442A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2033" y="3230459"/>
            <a:ext cx="922284" cy="3783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0319BC-F73C-E1AE-8DFD-7C52AE01B7FF}"/>
              </a:ext>
            </a:extLst>
          </p:cNvPr>
          <p:cNvSpPr txBox="1"/>
          <p:nvPr/>
        </p:nvSpPr>
        <p:spPr>
          <a:xfrm>
            <a:off x="9444132" y="3096479"/>
            <a:ext cx="258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IFFT of the Intensity transmittance hologram</a:t>
            </a:r>
          </a:p>
        </p:txBody>
      </p:sp>
    </p:spTree>
    <p:extLst>
      <p:ext uri="{BB962C8B-B14F-4D97-AF65-F5344CB8AC3E}">
        <p14:creationId xmlns:p14="http://schemas.microsoft.com/office/powerpoint/2010/main" val="451539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4617-3470-FC06-51E9-D17813A0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Sagnac</a:t>
            </a:r>
            <a:r>
              <a:rPr lang="en-US" dirty="0"/>
              <a:t> Interferometer- CCD captures the interference of this interferometer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76DA52-DAD2-FCCB-87FF-3119FF319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3426"/>
            <a:ext cx="5629275" cy="42195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012CF-1EF2-A0A0-7489-537150D02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197" y="1109107"/>
            <a:ext cx="3209925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0A517-7DE9-001F-0EEA-6EDF2E7B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345" y="4171505"/>
            <a:ext cx="81915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E8C70-CBA7-31AD-89B5-70195986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284" y="4517011"/>
            <a:ext cx="2200275" cy="390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C3A8C-421E-FF50-A4CE-EDE7206FA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368" y="3956148"/>
            <a:ext cx="3514725" cy="390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347A5A-34D8-F9E9-EFDC-8E5BE9212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392" y="4489898"/>
            <a:ext cx="15621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8C186F-EAA6-4F9A-40D9-9CEB74DEA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3826" y="3357739"/>
            <a:ext cx="2390775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9EF70E-FA83-A968-638C-C340D0F212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1230" y="3479467"/>
            <a:ext cx="1114425" cy="361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B0947C-C50C-B58C-C594-56D26CBC5D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7475" y="2214349"/>
            <a:ext cx="52768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2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9E78-9C2D-73FC-0CCF-3E8A8979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equation of CCD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DB0DE-A2BA-72E4-AC46-556E3C912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111" y="1953800"/>
            <a:ext cx="6191250" cy="8763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AF42B6-EC75-3A0D-1AD9-6B4E7694979F}"/>
              </a:ext>
            </a:extLst>
          </p:cNvPr>
          <p:cNvSpPr/>
          <p:nvPr/>
        </p:nvSpPr>
        <p:spPr>
          <a:xfrm>
            <a:off x="4255008" y="2337864"/>
            <a:ext cx="1243584" cy="6491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25FC39-AED4-51A5-0F42-8E391B99F8F5}"/>
              </a:ext>
            </a:extLst>
          </p:cNvPr>
          <p:cNvCxnSpPr>
            <a:stCxn id="6" idx="4"/>
          </p:cNvCxnSpPr>
          <p:nvPr/>
        </p:nvCxnSpPr>
        <p:spPr>
          <a:xfrm flipH="1">
            <a:off x="4681728" y="2987040"/>
            <a:ext cx="195072" cy="816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6B5E602-D813-0BF0-78F2-1129A300DB66}"/>
              </a:ext>
            </a:extLst>
          </p:cNvPr>
          <p:cNvSpPr/>
          <p:nvPr/>
        </p:nvSpPr>
        <p:spPr>
          <a:xfrm>
            <a:off x="6010656" y="2337864"/>
            <a:ext cx="1578864" cy="492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AC5C66-56F4-573B-FAEA-802CBA66B32D}"/>
              </a:ext>
            </a:extLst>
          </p:cNvPr>
          <p:cNvCxnSpPr>
            <a:stCxn id="9" idx="4"/>
          </p:cNvCxnSpPr>
          <p:nvPr/>
        </p:nvCxnSpPr>
        <p:spPr>
          <a:xfrm>
            <a:off x="6800088" y="2830100"/>
            <a:ext cx="259080" cy="790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AE24D7-5A1F-4E53-E450-AB869C53E8DA}"/>
              </a:ext>
            </a:extLst>
          </p:cNvPr>
          <p:cNvSpPr txBox="1"/>
          <p:nvPr/>
        </p:nvSpPr>
        <p:spPr>
          <a:xfrm>
            <a:off x="3991928" y="3843235"/>
            <a:ext cx="246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2B733-8EF6-D5E7-A7AE-DC1B4498A9AD}"/>
              </a:ext>
            </a:extLst>
          </p:cNvPr>
          <p:cNvSpPr txBox="1"/>
          <p:nvPr/>
        </p:nvSpPr>
        <p:spPr>
          <a:xfrm>
            <a:off x="6461760" y="3718560"/>
            <a:ext cx="217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Coherence function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ADEB0C-16E4-C8E9-E482-4BA856A1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01" y="4509484"/>
            <a:ext cx="6029325" cy="11239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7BA79F-655E-F18B-D4C3-BC31726F75E4}"/>
              </a:ext>
            </a:extLst>
          </p:cNvPr>
          <p:cNvCxnSpPr>
            <a:cxnSpLocks/>
          </p:cNvCxnSpPr>
          <p:nvPr/>
        </p:nvCxnSpPr>
        <p:spPr>
          <a:xfrm flipH="1">
            <a:off x="4511040" y="4212567"/>
            <a:ext cx="85344" cy="296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69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71D59F-AE1F-28ED-F2D3-67E7E8D98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8" y="4737521"/>
            <a:ext cx="7524750" cy="2000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AFF2E-3A37-6123-E6ED-2BC55662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275" y="3028472"/>
            <a:ext cx="8001000" cy="1000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F60409-86AB-3D93-8570-18862D7A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adding phase-shift to the holograms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D4E9B-FB32-C7CE-1AAA-08C19781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66987" y="1745455"/>
            <a:ext cx="7058025" cy="1285875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44E906-D2F8-26EA-C86A-ABD70001B41A}"/>
              </a:ext>
            </a:extLst>
          </p:cNvPr>
          <p:cNvCxnSpPr/>
          <p:nvPr/>
        </p:nvCxnSpPr>
        <p:spPr>
          <a:xfrm>
            <a:off x="195072" y="2199799"/>
            <a:ext cx="2596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5EEDC5-E6EF-CE99-0A1D-EFE48B885468}"/>
              </a:ext>
            </a:extLst>
          </p:cNvPr>
          <p:cNvSpPr txBox="1"/>
          <p:nvPr/>
        </p:nvSpPr>
        <p:spPr>
          <a:xfrm>
            <a:off x="590741" y="1816061"/>
            <a:ext cx="220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(3) and (7)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D1BD48-6166-AB45-1E07-B6E0B834BD41}"/>
              </a:ext>
            </a:extLst>
          </p:cNvPr>
          <p:cNvCxnSpPr/>
          <p:nvPr/>
        </p:nvCxnSpPr>
        <p:spPr>
          <a:xfrm>
            <a:off x="0" y="4847550"/>
            <a:ext cx="2201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9FC51C-0678-DE67-E52F-252572D2843A}"/>
              </a:ext>
            </a:extLst>
          </p:cNvPr>
          <p:cNvSpPr txBox="1"/>
          <p:nvPr/>
        </p:nvSpPr>
        <p:spPr>
          <a:xfrm>
            <a:off x="189547" y="4372580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CCD image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6299B5-85FC-3CCA-01D1-B78F044C6716}"/>
              </a:ext>
            </a:extLst>
          </p:cNvPr>
          <p:cNvCxnSpPr/>
          <p:nvPr/>
        </p:nvCxnSpPr>
        <p:spPr>
          <a:xfrm flipV="1">
            <a:off x="7576185" y="4484312"/>
            <a:ext cx="1133856" cy="62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8F15A-EFA6-B9C2-20BF-1CEE22CDF03C}"/>
              </a:ext>
            </a:extLst>
          </p:cNvPr>
          <p:cNvCxnSpPr>
            <a:cxnSpLocks/>
          </p:cNvCxnSpPr>
          <p:nvPr/>
        </p:nvCxnSpPr>
        <p:spPr>
          <a:xfrm flipV="1">
            <a:off x="8790432" y="4871676"/>
            <a:ext cx="646176" cy="86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85BE52C-E602-0D24-5144-B4CBC6FA333D}"/>
              </a:ext>
            </a:extLst>
          </p:cNvPr>
          <p:cNvSpPr/>
          <p:nvPr/>
        </p:nvSpPr>
        <p:spPr>
          <a:xfrm>
            <a:off x="6161913" y="5113172"/>
            <a:ext cx="2828544" cy="6244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AAA0A3-7DA5-5C40-2BBE-23BA646A1B71}"/>
              </a:ext>
            </a:extLst>
          </p:cNvPr>
          <p:cNvSpPr/>
          <p:nvPr/>
        </p:nvSpPr>
        <p:spPr>
          <a:xfrm>
            <a:off x="6369176" y="5765925"/>
            <a:ext cx="3423285" cy="726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DA25D8-7241-7DAE-6441-4DAC86996EFD}"/>
              </a:ext>
            </a:extLst>
          </p:cNvPr>
          <p:cNvSpPr txBox="1"/>
          <p:nvPr/>
        </p:nvSpPr>
        <p:spPr>
          <a:xfrm>
            <a:off x="8710041" y="4457025"/>
            <a:ext cx="376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 sinusoidally </a:t>
            </a:r>
            <a:r>
              <a:rPr lang="en-US" dirty="0">
                <a:sym typeface="Wingdings" panose="05000000000000000000" pitchFamily="2" charset="2"/>
              </a:rPr>
              <a:t>-&gt; Sin-fit Algorithm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5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565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Wingdings</vt:lpstr>
      <vt:lpstr>Office Theme</vt:lpstr>
      <vt:lpstr> Reconstructing a simple 3D object using phase-shift coherence holography </vt:lpstr>
      <vt:lpstr>Generation of a Fourier transform coherence hologram</vt:lpstr>
      <vt:lpstr>Phase-shift holograms</vt:lpstr>
      <vt:lpstr>Intensity transmittance of the hologram</vt:lpstr>
      <vt:lpstr>Incoherence Illumination </vt:lpstr>
      <vt:lpstr>Coherence function- used to reconstruct the object</vt:lpstr>
      <vt:lpstr>Sagnac Interferometer- CCD captures the interference of this interferometer </vt:lpstr>
      <vt:lpstr>The equation of CCD image</vt:lpstr>
      <vt:lpstr>The purpose of adding phase-shift to the holograms</vt:lpstr>
      <vt:lpstr>The purpose of adding phase-shift to the holograms</vt:lpstr>
      <vt:lpstr>The Reconstructed object </vt:lpstr>
      <vt:lpstr>The setup to record the CCD images</vt:lpstr>
      <vt:lpstr>Results at (α^2-α^(-2) )^(-1)×z_object plane, z_object=0  </vt:lpstr>
      <vt:lpstr>Results at (α^2-α^(-2) )^(-1)×z_object plane, z_object=-10mm </vt:lpstr>
      <vt:lpstr>PowerPoint Presentation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Son Trieu</dc:creator>
  <cp:lastModifiedBy>Trieu, Quang Son TRIEU</cp:lastModifiedBy>
  <cp:revision>17</cp:revision>
  <dcterms:created xsi:type="dcterms:W3CDTF">2022-10-27T02:09:07Z</dcterms:created>
  <dcterms:modified xsi:type="dcterms:W3CDTF">2025-08-29T21:22:37Z</dcterms:modified>
</cp:coreProperties>
</file>